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61" r:id="rId5"/>
    <p:sldId id="262" r:id="rId6"/>
    <p:sldId id="263" r:id="rId7"/>
    <p:sldId id="264" r:id="rId8"/>
    <p:sldId id="265" r:id="rId9"/>
    <p:sldId id="260" r:id="rId10"/>
    <p:sldId id="267" r:id="rId11"/>
    <p:sldId id="271" r:id="rId12"/>
    <p:sldId id="268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LungsNEW_A3 150ppi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14207" cy="1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183" y="610242"/>
            <a:ext cx="7390708" cy="929721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183" y="1672630"/>
            <a:ext cx="7390708" cy="4319311"/>
          </a:xfrm>
        </p:spPr>
        <p:txBody>
          <a:bodyPr>
            <a:noAutofit/>
          </a:bodyPr>
          <a:lstStyle>
            <a:lvl1pPr marL="266535" indent="-266535">
              <a:lnSpc>
                <a:spcPct val="100000"/>
              </a:lnSpc>
              <a:spcBef>
                <a:spcPts val="600"/>
              </a:spcBef>
              <a:buClr>
                <a:srgbClr val="004587"/>
              </a:buClr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4587"/>
              </a:buClr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5BBBD5"/>
              </a:buClr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5BBBD5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5BBBD5"/>
              </a:buCl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52650" y="6453931"/>
            <a:ext cx="4060775" cy="14399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FOR INTERNAL USE ONLY – STRICTLY CONFIDENTIAL. DO NOT COPY, DETAIL OR DISTRIBUTE EXTERNALLY.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r">
              <a:spcBef>
                <a:spcPts val="1000"/>
              </a:spcBef>
              <a:defRPr lang="en-GB" sz="700" cap="all" baseline="0" smtClean="0">
                <a:solidFill>
                  <a:srgbClr val="778692"/>
                </a:solidFill>
                <a:latin typeface="+mj-lt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9EFB0E2A-AA95-43FB-8784-5B2215181FE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4372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5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C92C-A6DE-4419-832E-4F483842449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7D72-36BA-40DE-8677-E5B3DD799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381000" y="2057400"/>
            <a:ext cx="8534399" cy="147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solidFill>
                  <a:schemeClr val="tx2"/>
                </a:solidFill>
              </a:rPr>
              <a:t>Изпитването </a:t>
            </a:r>
            <a:r>
              <a:rPr lang="en-US" sz="3600" b="1" dirty="0" smtClean="0">
                <a:solidFill>
                  <a:schemeClr val="tx2"/>
                </a:solidFill>
              </a:rPr>
              <a:t>COSTA – </a:t>
            </a:r>
            <a:r>
              <a:rPr lang="bg-BG" sz="3600" b="1" dirty="0" smtClean="0">
                <a:solidFill>
                  <a:schemeClr val="tx2"/>
                </a:solidFill>
              </a:rPr>
              <a:t>блокиране на </a:t>
            </a:r>
            <a:r>
              <a:rPr lang="en-US" sz="3600" b="1" dirty="0" err="1" smtClean="0">
                <a:solidFill>
                  <a:schemeClr val="tx2"/>
                </a:solidFill>
              </a:rPr>
              <a:t>IgE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bg-BG" sz="3600" b="1" dirty="0" smtClean="0">
                <a:solidFill>
                  <a:schemeClr val="tx2"/>
                </a:solidFill>
              </a:rPr>
              <a:t>продукцията с </a:t>
            </a:r>
            <a:r>
              <a:rPr lang="en-US" sz="3600" b="1" dirty="0" err="1" smtClean="0">
                <a:solidFill>
                  <a:schemeClr val="tx2"/>
                </a:solidFill>
              </a:rPr>
              <a:t>Quilizumab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endParaRPr lang="bg-BG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(</a:t>
            </a:r>
            <a:r>
              <a:rPr lang="bg-BG" sz="3600" b="1" dirty="0" smtClean="0">
                <a:solidFill>
                  <a:schemeClr val="tx2"/>
                </a:solidFill>
              </a:rPr>
              <a:t>анти-</a:t>
            </a:r>
            <a:r>
              <a:rPr lang="en-US" sz="3600" b="1" dirty="0" smtClean="0">
                <a:solidFill>
                  <a:schemeClr val="tx2"/>
                </a:solidFill>
              </a:rPr>
              <a:t>M1 </a:t>
            </a:r>
            <a:r>
              <a:rPr lang="en-US" sz="3600" b="1" dirty="0" smtClean="0">
                <a:solidFill>
                  <a:schemeClr val="tx2"/>
                </a:solidFill>
              </a:rPr>
              <a:t>prime </a:t>
            </a:r>
            <a:r>
              <a:rPr lang="bg-BG" sz="3600" b="1" dirty="0" smtClean="0">
                <a:solidFill>
                  <a:schemeClr val="tx2"/>
                </a:solidFill>
              </a:rPr>
              <a:t>антитяло) при Бронхиална астма</a:t>
            </a:r>
            <a:endParaRPr lang="bg-BG" sz="3600" b="1" dirty="0">
              <a:solidFill>
                <a:schemeClr val="tx2"/>
              </a:solidFill>
            </a:endParaRPr>
          </a:p>
        </p:txBody>
      </p:sp>
      <p:sp>
        <p:nvSpPr>
          <p:cNvPr id="9" name="Rectangle 5"/>
          <p:cNvSpPr txBox="1">
            <a:spLocks/>
          </p:cNvSpPr>
          <p:nvPr/>
        </p:nvSpPr>
        <p:spPr>
          <a:xfrm>
            <a:off x="163657" y="4419600"/>
            <a:ext cx="9001125" cy="1752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Димо Димов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Медицински факултет,</a:t>
            </a:r>
            <a:r>
              <a:rPr lang="ru-RU" sz="2200" b="1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ru-RU" sz="1700" b="1" dirty="0" smtClean="0">
                <a:solidFill>
                  <a:srgbClr val="0070C0"/>
                </a:solidFill>
              </a:rPr>
              <a:t>УМБАЛ “Проф. д-р Стоян Киркович” ЕАД</a:t>
            </a:r>
          </a:p>
          <a:p>
            <a:pPr marL="0" indent="0">
              <a:buFont typeface="Arial" pitchFamily="34" charset="0"/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Тракийски университет</a:t>
            </a:r>
            <a:r>
              <a:rPr lang="ru-RU" sz="2200" b="1" dirty="0" smtClean="0">
                <a:solidFill>
                  <a:srgbClr val="0070C0"/>
                </a:solidFill>
              </a:rPr>
              <a:t>                     </a:t>
            </a:r>
          </a:p>
          <a:p>
            <a:pPr marL="0" indent="0" algn="r">
              <a:buFont typeface="Arial" pitchFamily="34" charset="0"/>
              <a:buNone/>
            </a:pPr>
            <a:endParaRPr lang="ru-RU" sz="2200" b="1" dirty="0">
              <a:solidFill>
                <a:srgbClr val="810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65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7696200" cy="533399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Quilizumab намалява серумния общ и специфичен за алергена IgE с около 30% -40% във всички рамена на лечение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623453" y="2634833"/>
            <a:ext cx="280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Серумен общ </a:t>
            </a:r>
            <a:r>
              <a:rPr lang="en-US" sz="2400" dirty="0" err="1"/>
              <a:t>IgE</a:t>
            </a:r>
            <a:r>
              <a:rPr lang="en-US" sz="2400" dirty="0"/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3095286"/>
            <a:ext cx="425566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04" y="3095286"/>
            <a:ext cx="454309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3652" y="263362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Алерген-специфичен  </a:t>
            </a:r>
            <a:r>
              <a:rPr lang="en-US" sz="2400" dirty="0" err="1"/>
              <a:t>IgE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817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6172200" cy="533399"/>
          </a:xfrm>
        </p:spPr>
        <p:txBody>
          <a:bodyPr/>
          <a:lstStyle/>
          <a:p>
            <a:r>
              <a:rPr lang="bg-BG" sz="3600" b="1" dirty="0"/>
              <a:t>Резултати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599271" cy="5181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Quilizumab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се понася добре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Quilizumab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намалява серумния общ и специфичен за алергена IgE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30% -40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% във всички рамена на лечение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mg M: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% намаление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екзацербациите (90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% CI: -21 до 47%, р = 0.38)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FEV1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(L): относително подобрение спрямо изходното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ниво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150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mg Q (седмица 36):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Няма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ефект върху степента на екзацербация; Умерено подобрение на FEV1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450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mg Q (Седмица 36):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Минимално намалябва екзацербациите,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без да има ефект върху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ФЕО1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Седмица 36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ACQ-5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няма значителни подобрения във всички лекувани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групи Седмици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12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5951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10242"/>
            <a:ext cx="7685891" cy="929721"/>
          </a:xfrm>
        </p:spPr>
        <p:txBody>
          <a:bodyPr/>
          <a:lstStyle/>
          <a:p>
            <a:r>
              <a:rPr lang="bg-BG" sz="3200" b="1" dirty="0" smtClean="0"/>
              <a:t>Причини за недостатъчната ефективност на прилаганата терапия</a:t>
            </a:r>
            <a:endParaRPr lang="en-US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543049"/>
            <a:ext cx="8070273" cy="53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587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Picture 5" descr="Резултат с изображение за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343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1921"/>
            <a:ext cx="9067800" cy="415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2688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276817" cy="685158"/>
          </a:xfrm>
        </p:spPr>
        <p:txBody>
          <a:bodyPr/>
          <a:lstStyle/>
          <a:p>
            <a:r>
              <a:rPr lang="bg-BG" sz="4000" b="1" dirty="0"/>
              <a:t>Астма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39607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/>
              <a:t>Хронично възпалително заболяване на дихателните пътища; Засяга </a:t>
            </a:r>
            <a:r>
              <a:rPr lang="ru-RU" sz="2000" dirty="0" smtClean="0"/>
              <a:t> над 300 милиона човека по </a:t>
            </a:r>
            <a:r>
              <a:rPr lang="ru-RU" sz="2000" dirty="0"/>
              <a:t>света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За най-тежките пациенти няма достатъчно ефективна терапия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Алергични </a:t>
            </a:r>
            <a:r>
              <a:rPr lang="ru-RU" sz="2000" dirty="0"/>
              <a:t>и неалергични </a:t>
            </a:r>
            <a:r>
              <a:rPr lang="ru-RU" sz="2000" dirty="0" smtClean="0"/>
              <a:t>фенотипове на астмата</a:t>
            </a:r>
            <a:endParaRPr lang="ru-RU" sz="2000" dirty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Алергична </a:t>
            </a:r>
            <a:r>
              <a:rPr lang="ru-RU" sz="2000" dirty="0"/>
              <a:t>астма: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Възпаление </a:t>
            </a:r>
            <a:r>
              <a:rPr lang="ru-RU" sz="2000" dirty="0"/>
              <a:t>на Th2-медиирано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Еозинофилия</a:t>
            </a:r>
            <a:endParaRPr lang="ru-RU" sz="2000" dirty="0"/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Терапията със стероиди</a:t>
            </a:r>
            <a:r>
              <a:rPr lang="ru-RU" sz="2000" dirty="0"/>
              <a:t>, анти-IL-4 / IL-13, анти-IL-5 и </a:t>
            </a:r>
            <a:r>
              <a:rPr lang="ru-RU" sz="2000" dirty="0" smtClean="0"/>
              <a:t>анти-IgE е ефективна </a:t>
            </a:r>
            <a:endParaRPr lang="ru-RU" sz="2000" dirty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Биомаркери </a:t>
            </a:r>
            <a:r>
              <a:rPr lang="ru-RU" sz="2000" dirty="0"/>
              <a:t>(серумен IgE, периостин, FeNO и еозинофили в кръвта), могат </a:t>
            </a:r>
            <a:r>
              <a:rPr lang="ru-RU" sz="2000" dirty="0" smtClean="0"/>
              <a:t>да идентифицират чувствителната към терапия популация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Терапия насочена към </a:t>
            </a:r>
            <a:r>
              <a:rPr lang="ru-RU" sz="2000" dirty="0"/>
              <a:t>IgE при пациенти с алергична (IgE-медиирана) </a:t>
            </a:r>
            <a:r>
              <a:rPr lang="ru-RU" sz="2000" dirty="0" smtClean="0"/>
              <a:t>астма (Омализумаб) </a:t>
            </a:r>
            <a:endParaRPr lang="ru-RU" sz="2000" dirty="0"/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Свързва </a:t>
            </a:r>
            <a:r>
              <a:rPr lang="ru-RU" sz="2000" dirty="0"/>
              <a:t>и изчиства </a:t>
            </a:r>
            <a:r>
              <a:rPr lang="ru-RU" sz="2000" dirty="0" smtClean="0"/>
              <a:t>секреторния (нерецепторно </a:t>
            </a:r>
            <a:r>
              <a:rPr lang="ru-RU" sz="2000" dirty="0"/>
              <a:t>свързан) IgE от серума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Много </a:t>
            </a:r>
            <a:r>
              <a:rPr lang="ru-RU" sz="2000" dirty="0"/>
              <a:t>групи пациенти остават неконтролирани или не отговарят на </a:t>
            </a:r>
            <a:r>
              <a:rPr lang="ru-RU" sz="2000" dirty="0" smtClean="0"/>
              <a:t>условията за лечение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3875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91" y="762000"/>
            <a:ext cx="7848600" cy="990600"/>
          </a:xfrm>
        </p:spPr>
        <p:txBody>
          <a:bodyPr/>
          <a:lstStyle/>
          <a:p>
            <a:r>
              <a:rPr lang="ru-RU" sz="3200" b="1" dirty="0"/>
              <a:t>М1-prime последователността е уникална за мембранния IgE</a:t>
            </a:r>
            <a:br>
              <a:rPr lang="ru-RU" sz="3200" b="1" dirty="0"/>
            </a:b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295" y="446455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</a:rPr>
              <a:t>Само </a:t>
            </a:r>
            <a:r>
              <a:rPr lang="ru-RU" sz="2000" b="1" dirty="0" smtClean="0">
                <a:solidFill>
                  <a:srgbClr val="0070C0"/>
                </a:solidFill>
              </a:rPr>
              <a:t>секреторната </a:t>
            </a:r>
            <a:r>
              <a:rPr lang="ru-RU" sz="2000" b="1" dirty="0">
                <a:solidFill>
                  <a:srgbClr val="0070C0"/>
                </a:solidFill>
              </a:rPr>
              <a:t>форма </a:t>
            </a:r>
            <a:r>
              <a:rPr lang="bg-BG" sz="2000" b="1" dirty="0" smtClean="0">
                <a:solidFill>
                  <a:srgbClr val="0070C0"/>
                </a:solidFill>
              </a:rPr>
              <a:t>на </a:t>
            </a:r>
            <a:r>
              <a:rPr lang="en-US" sz="2000" b="1" dirty="0" err="1" smtClean="0">
                <a:solidFill>
                  <a:srgbClr val="0070C0"/>
                </a:solidFill>
              </a:rPr>
              <a:t>IgE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свързва </a:t>
            </a:r>
            <a:r>
              <a:rPr lang="bg-BG" sz="2000" b="1" dirty="0" smtClean="0">
                <a:solidFill>
                  <a:srgbClr val="0070C0"/>
                </a:solidFill>
              </a:rPr>
              <a:t>високо-афинитетните рецептори за </a:t>
            </a:r>
            <a:r>
              <a:rPr lang="en-US" sz="2000" b="1" dirty="0" err="1" smtClean="0">
                <a:solidFill>
                  <a:srgbClr val="0070C0"/>
                </a:solidFill>
              </a:rPr>
              <a:t>IgE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bg-BG" sz="2000" b="1" dirty="0" smtClean="0">
                <a:solidFill>
                  <a:srgbClr val="0070C0"/>
                </a:solidFill>
              </a:rPr>
              <a:t>(</a:t>
            </a:r>
            <a:r>
              <a:rPr lang="ru-RU" sz="2000" b="1" dirty="0" smtClean="0">
                <a:solidFill>
                  <a:srgbClr val="0070C0"/>
                </a:solidFill>
              </a:rPr>
              <a:t>FceRI) </a:t>
            </a:r>
            <a:r>
              <a:rPr lang="ru-RU" sz="2000" b="1" dirty="0">
                <a:solidFill>
                  <a:srgbClr val="0070C0"/>
                </a:solidFill>
              </a:rPr>
              <a:t>върху мастни клетки и базофили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49" y="1676400"/>
            <a:ext cx="89200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Човешкият IgE има две форми : секреторна и  мембранно-свързана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Само мембранната форма на IgE съдържа М1-prime домейн 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3649"/>
            <a:ext cx="7934325" cy="191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900659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4780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718400" cy="1386921"/>
          </a:xfrm>
        </p:spPr>
        <p:txBody>
          <a:bodyPr/>
          <a:lstStyle/>
          <a:p>
            <a:r>
              <a:rPr lang="bg-BG" sz="2800" b="1" dirty="0"/>
              <a:t>Антителата насочени към </a:t>
            </a:r>
            <a:r>
              <a:rPr lang="en-US" sz="2800" b="1" dirty="0"/>
              <a:t>M1 prime </a:t>
            </a:r>
            <a:r>
              <a:rPr lang="bg-BG" sz="2800" b="1" dirty="0"/>
              <a:t>домейна в мембранната форма на </a:t>
            </a:r>
            <a:r>
              <a:rPr lang="en-US" sz="2800" b="1" dirty="0" err="1"/>
              <a:t>IgE</a:t>
            </a:r>
            <a:r>
              <a:rPr lang="en-US" sz="2800" b="1" dirty="0"/>
              <a:t> </a:t>
            </a:r>
            <a:r>
              <a:rPr lang="bg-BG" sz="2800" b="1" dirty="0"/>
              <a:t>води до намаляване на В-клетките, продуциращи </a:t>
            </a:r>
            <a:r>
              <a:rPr lang="en-US" sz="2800" b="1" dirty="0" err="1" smtClean="0"/>
              <a:t>IgE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1" y="2286000"/>
            <a:ext cx="8172179" cy="453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6581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09691" cy="929721"/>
          </a:xfrm>
        </p:spPr>
        <p:txBody>
          <a:bodyPr/>
          <a:lstStyle/>
          <a:p>
            <a:r>
              <a:rPr lang="en-US" sz="3600" b="1" dirty="0"/>
              <a:t>COSTA – </a:t>
            </a:r>
            <a:r>
              <a:rPr lang="bg-BG" sz="3600" b="1" dirty="0"/>
              <a:t>Дизайн на изпитването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1676400"/>
            <a:ext cx="9130712" cy="42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068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610242"/>
            <a:ext cx="7609691" cy="929721"/>
          </a:xfrm>
        </p:spPr>
        <p:txBody>
          <a:bodyPr/>
          <a:lstStyle/>
          <a:p>
            <a:r>
              <a:rPr lang="en-US" sz="3600" b="1" dirty="0"/>
              <a:t>COSTA – </a:t>
            </a:r>
            <a:r>
              <a:rPr lang="bg-BG" sz="3600" b="1" dirty="0"/>
              <a:t>Дизайн на изпитването</a:t>
            </a:r>
            <a:endParaRPr 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58909"/>
              </p:ext>
            </p:extLst>
          </p:nvPr>
        </p:nvGraphicFramePr>
        <p:xfrm>
          <a:off x="304800" y="1605884"/>
          <a:ext cx="8686800" cy="496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6705600"/>
              </a:tblGrid>
              <a:tr h="34028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3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Пациенти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18-75-годишни с астма, които са били неадекватно контролирани преди включването в изпитването на фо на на терапия с висока доза ИКС и втори контролер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0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Брой пациенти </a:t>
                      </a:r>
                      <a:endParaRPr lang="en-US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578 (рандомизирани: 1: 1: 1: 1)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0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Първична цел</a:t>
                      </a:r>
                      <a:endParaRPr lang="en-US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Брой на екзацербации на БА на 36-та седмица в сравнение с плацебо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786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Вторични цели</a:t>
                      </a:r>
                      <a:endParaRPr lang="en-US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Относителната промяна спрямо изходното ниво до седмица 36 при ФЕО1 (L)</a:t>
                      </a:r>
                      <a:endParaRPr lang="en-US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Относителната промяна спрямо изходното ниво до седмица 36 на астматичните симптоми, докладвани от пациентите</a:t>
                      </a:r>
                      <a:endParaRPr lang="en-US" sz="1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017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Продължителност</a:t>
                      </a:r>
                      <a:endParaRPr lang="en-US" sz="1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Встъпителен период:2-5 седмици; 36 седмици лечебен период; 48 седмици проследяване за безопасност</a:t>
                      </a:r>
                      <a:endParaRPr lang="en-US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7179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848600" cy="670871"/>
          </a:xfrm>
        </p:spPr>
        <p:txBody>
          <a:bodyPr/>
          <a:lstStyle/>
          <a:p>
            <a:r>
              <a:rPr lang="bg-BG" sz="3200" b="1" dirty="0"/>
              <a:t>Демографски и базови показатели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3" y="1281113"/>
            <a:ext cx="9048707" cy="55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859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609601"/>
            <a:ext cx="7390708" cy="838200"/>
          </a:xfrm>
        </p:spPr>
        <p:txBody>
          <a:bodyPr/>
          <a:lstStyle/>
          <a:p>
            <a:r>
              <a:rPr lang="bg-BG" sz="3600" b="1" dirty="0"/>
              <a:t>Най-чести странични събития по време на лечебния период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621" y="1928521"/>
            <a:ext cx="8599271" cy="4396079"/>
          </a:xfrm>
        </p:spPr>
        <p:txBody>
          <a:bodyPr/>
          <a:lstStyle/>
          <a:p>
            <a:r>
              <a:rPr lang="ru-RU" sz="2800" dirty="0"/>
              <a:t>Quilizumab се понася добре</a:t>
            </a:r>
          </a:p>
          <a:p>
            <a:r>
              <a:rPr lang="ru-RU" sz="2800" dirty="0" smtClean="0"/>
              <a:t>Най-чести странични събития </a:t>
            </a:r>
            <a:r>
              <a:rPr lang="ru-RU" sz="2800" dirty="0"/>
              <a:t>до Седмица 36: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/>
              <a:t> екзацербации на астма </a:t>
            </a:r>
            <a:r>
              <a:rPr lang="ru-RU" sz="2600" dirty="0"/>
              <a:t>(27%),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/>
              <a:t>назофарингит </a:t>
            </a:r>
            <a:r>
              <a:rPr lang="ru-RU" sz="2600" dirty="0"/>
              <a:t>(14%),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/>
              <a:t>инфекция </a:t>
            </a:r>
            <a:r>
              <a:rPr lang="ru-RU" sz="2600" dirty="0"/>
              <a:t>на горните дихателни пътища (7,2%)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/>
              <a:t>болка </a:t>
            </a:r>
            <a:r>
              <a:rPr lang="ru-RU" sz="2600" dirty="0"/>
              <a:t>в мястото на инжектиране (6,0%)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/>
              <a:t>бронхит </a:t>
            </a:r>
            <a:r>
              <a:rPr lang="ru-RU" sz="2600" dirty="0"/>
              <a:t>(5,1%)</a:t>
            </a:r>
          </a:p>
          <a:p>
            <a:pPr lvl="1">
              <a:buFont typeface="Wingdings" pitchFamily="2" charset="2"/>
              <a:buChar char="Ø"/>
            </a:pPr>
            <a:r>
              <a:rPr lang="ru-RU" sz="2600" dirty="0" smtClean="0"/>
              <a:t>синузит </a:t>
            </a:r>
            <a:r>
              <a:rPr lang="ru-RU" sz="2600" dirty="0"/>
              <a:t>(5,1</a:t>
            </a:r>
            <a:r>
              <a:rPr lang="ru-RU" sz="2600" dirty="0" smtClean="0"/>
              <a:t>%)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A18D9-3342-442A-9C74-069A989707F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2179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523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Астма</vt:lpstr>
      <vt:lpstr>М1-prime последователността е уникална за мембранния IgE </vt:lpstr>
      <vt:lpstr>Антителата насочени към M1 prime домейна в мембранната форма на IgE води до намаляване на В-клетките, продуциращи IgE</vt:lpstr>
      <vt:lpstr>COSTA – Дизайн на изпитването</vt:lpstr>
      <vt:lpstr>COSTA – Дизайн на изпитването</vt:lpstr>
      <vt:lpstr>Демографски и базови показатели</vt:lpstr>
      <vt:lpstr>Най-чести странични събития по време на лечебния период</vt:lpstr>
      <vt:lpstr>Quilizumab намалява серумния общ и специфичен за алергена IgE с около 30% -40% във всички рамена на лечение</vt:lpstr>
      <vt:lpstr>Резултати</vt:lpstr>
      <vt:lpstr>Причини за недостатъчната ефективност на прилаганата терапия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Blocking IgE Production: Quilizumab (anti-M1 Prime) in Asthma</dc:title>
  <dc:creator>Потребител на Windows</dc:creator>
  <cp:lastModifiedBy>Потребител на Windows</cp:lastModifiedBy>
  <cp:revision>26</cp:revision>
  <dcterms:created xsi:type="dcterms:W3CDTF">2017-04-22T09:32:44Z</dcterms:created>
  <dcterms:modified xsi:type="dcterms:W3CDTF">2017-04-22T11:43:13Z</dcterms:modified>
</cp:coreProperties>
</file>